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7" r:id="rId2"/>
    <p:sldId id="256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7" r:id="rId11"/>
    <p:sldId id="265" r:id="rId12"/>
    <p:sldId id="266" r:id="rId13"/>
    <p:sldId id="269" r:id="rId14"/>
    <p:sldId id="268" r:id="rId15"/>
    <p:sldId id="270" r:id="rId16"/>
    <p:sldId id="271" r:id="rId17"/>
    <p:sldId id="272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20"/>
      <p:bold r:id="rId21"/>
    </p:embeddedFont>
    <p:embeddedFont>
      <p:font typeface="서울남산 장체B" panose="02020603020101020101" pitchFamily="18" charset="-127"/>
      <p:regular r:id="rId22"/>
    </p:embeddedFont>
    <p:embeddedFont>
      <p:font typeface="휴먼둥근헤드라인" panose="02030504000101010101" pitchFamily="18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9" autoAdjust="0"/>
    <p:restoredTop sz="66744" autoAdjust="0"/>
  </p:normalViewPr>
  <p:slideViewPr>
    <p:cSldViewPr snapToGrid="0" showGuides="1">
      <p:cViewPr>
        <p:scale>
          <a:sx n="50" d="100"/>
          <a:sy n="50" d="100"/>
        </p:scale>
        <p:origin x="756" y="6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06454B-88F1-4D0A-B190-8F3FED448B0E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76551-338D-4D58-BA6E-B8A24BD300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400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윈도우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리눅스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altLang="ko-KR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유닉스같은 </a:t>
            </a:r>
            <a:r>
              <a:rPr lang="en-US" altLang="ko-KR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</a:t>
            </a:r>
            <a:r>
              <a:rPr lang="ko-KR" alt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환경에서 실행할 수 있거나</a:t>
            </a:r>
            <a:r>
              <a:rPr lang="en-US" altLang="ko-KR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내지는 정보가 담긴 파일입니다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운영체제에서 파일같은 형태로 저장됩니다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.txt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.xls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같은 것도 프로그램인가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라고 묻는다면 이 자체로는 프로그램이라고 단정지을 수 없으나</a:t>
            </a: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더블 클릭해서 실행 됐을 때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운영체계에서 미리 정해진 확장자들로 연결되어 프로그램이 실행된다고 할 수 있다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불필요한 부분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……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프로그램 자체는 디스크 내 파일로 존재하고 동작을 하지 않는 정적이며 수동적인 개체여서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프로그램을 실행시키려면 운영체제로부터 프로그램이 동작하는데 필요한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메모리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입출력장치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 등의 자원을 할당받아 동장을 시작해야 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0750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51322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35866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특징으로는</a:t>
            </a:r>
            <a:endParaRPr lang="en-US" altLang="ko-KR" sz="12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같은 프로세스 내에 있는 쓰레드는 같은 주소 공간에 존재하게 되며 동일한 데이터에 접근할 수 있고 하나의 쓰레드가 수정한 메모리는 같은 메모리를 참조하는 쓰레드에 영향을 미치게 된다</a:t>
            </a:r>
            <a:endParaRPr lang="en-US" altLang="ko-KR" sz="12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대부분의 기존 프로그램은 하나의 프로세스가 하나의 스레드를 갖는 형태이나 처리효율을 극대화하는 방법으로 프로세스 내에서의 병렬적 수행을 위하여 멀티 스레딩을 이용한다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459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하나의 프로세스에 여러 스레드로 자원을 공유하며 작업을 나누어 수행하는 것이다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3429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자원소모 감소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자원의 효율성 증대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프로세스를 생성하여 자원을 할당하는 시스템 콜이 줄어 자원을 효율적으로 관리할 수 있다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처리율 향상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처리비용 감소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스레드 간 데이터를 주고 받는 것이 간단해지고 시스템 자원 소모가 줄어든다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스레드 사이 작업량이 작아 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 Switching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빠르다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캐시 메모리를 비울 필요가 없다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.)</a:t>
            </a: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간단한 통신 방법으로 프로그램 응답시간 단축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스레드는 프로세스 내 스택영역을 제외한 메모리 영역을 공유하기에 통신 비용이 적다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힙 영역을 공유하므로 데이터를 주고 받을 수 있다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5864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393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2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두 방법은 동시에 여러 작업을 수행하는 점에서 동일하지만, 각각의 장단이 있으므로 적용하는 시스템에 따라 적합한 동작 방식을 선택하고 적용해야 한다.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5333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작업의 과정이 파일로 저장되어 있으면 그것을 프로그램이라 부르고</a:t>
            </a:r>
            <a:r>
              <a:rPr lang="en-US" altLang="ko-KR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, </a:t>
            </a:r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프로그램이 메모리에 적재되어 실행 중이거나 실행 대기중일 때 프로세스 라고 부른다</a:t>
            </a:r>
            <a:r>
              <a:rPr lang="en-US" altLang="ko-KR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 </a:t>
            </a:r>
            <a:endParaRPr lang="ko-KR" altLang="en-US" sz="12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endParaRPr lang="en-US" altLang="ko-KR" smtClean="0"/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``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도우라는 운영체계에서 미리 정해진 확장자들이 더블 클릭될 때 연결된 프로그램을 실행하라는 약속을 미리 한 것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10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하드웨어적인 측면에서 </a:t>
            </a:r>
            <a:r>
              <a:rPr lang="en-US" altLang="ko-KR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“</a:t>
            </a:r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컴퓨터 내에서 프로그램을 수행하는 하드웨어 유닛</a:t>
            </a:r>
            <a:r>
              <a:rPr lang="en-US" altLang="ko-KR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”</a:t>
            </a:r>
          </a:p>
          <a:p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소프트웨어적 프로세서도 있는데 </a:t>
            </a:r>
            <a:r>
              <a:rPr lang="en-US" altLang="ko-KR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, </a:t>
            </a:r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데이터 포맷을 변환하는 역할을 수행하는 데이터 프로세싱 시스템을 의미</a:t>
            </a:r>
            <a:r>
              <a:rPr lang="en-US" altLang="ko-KR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(</a:t>
            </a:r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워드 프로세서</a:t>
            </a:r>
            <a:r>
              <a:rPr lang="en-US" altLang="ko-KR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)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947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mtClean="0"/>
              <a:t>앞에서 프로그램</a:t>
            </a:r>
            <a:r>
              <a:rPr lang="en-US" altLang="ko-KR" smtClean="0"/>
              <a:t>, </a:t>
            </a:r>
            <a:r>
              <a:rPr lang="ko-KR" altLang="en-US" smtClean="0"/>
              <a:t>프로세스</a:t>
            </a:r>
            <a:r>
              <a:rPr lang="en-US" altLang="ko-KR" smtClean="0"/>
              <a:t>, </a:t>
            </a:r>
            <a:r>
              <a:rPr lang="ko-KR" altLang="en-US" smtClean="0"/>
              <a:t>프로세서를 비교할 때는 막연하게 설명을 했음</a:t>
            </a:r>
            <a:r>
              <a:rPr lang="en-US" altLang="ko-KR" smtClean="0"/>
              <a:t>.</a:t>
            </a:r>
          </a:p>
          <a:p>
            <a:r>
              <a:rPr lang="ko-KR" altLang="en-US" smtClean="0"/>
              <a:t>보통 프로세스를 메인메모리로 이동하여 실행중인 프로그램이라고 일반적으로 정의함</a:t>
            </a:r>
            <a:r>
              <a:rPr lang="en-US" altLang="ko-KR" smtClean="0"/>
              <a:t>.</a:t>
            </a:r>
          </a:p>
          <a:p>
            <a:endParaRPr lang="en-US" altLang="ko-KR" smtClean="0"/>
          </a:p>
          <a:p>
            <a:r>
              <a:rPr lang="ko-KR" altLang="en-US" smtClean="0"/>
              <a:t>프로그램이 실행되고 프로세스</a:t>
            </a:r>
            <a:r>
              <a:rPr lang="ko-KR" altLang="en-US" baseline="0" smtClean="0"/>
              <a:t> 상태가 되면서</a:t>
            </a:r>
            <a:r>
              <a:rPr lang="ko-KR" altLang="en-US" smtClean="0"/>
              <a:t>  </a:t>
            </a:r>
            <a:r>
              <a:rPr lang="en-US" altLang="ko-KR" smtClean="0"/>
              <a:t>Os</a:t>
            </a:r>
            <a:r>
              <a:rPr lang="ko-KR" altLang="en-US" smtClean="0"/>
              <a:t>에서 프로세스가 바라보는 메모리영역으로</a:t>
            </a:r>
            <a:r>
              <a:rPr lang="en-US" altLang="ko-KR" baseline="0" smtClean="0"/>
              <a:t> </a:t>
            </a:r>
            <a:r>
              <a:rPr lang="ko-KR" altLang="en-US" smtClean="0"/>
              <a:t>네가지가 할당됨</a:t>
            </a:r>
            <a:r>
              <a:rPr lang="en-US" altLang="ko-KR" smtClean="0"/>
              <a:t>. </a:t>
            </a:r>
          </a:p>
          <a:p>
            <a:r>
              <a:rPr lang="ko-KR" altLang="en-US" smtClean="0"/>
              <a:t>코드영역</a:t>
            </a:r>
            <a:endParaRPr lang="en-US" altLang="ko-KR" smtClean="0"/>
          </a:p>
          <a:p>
            <a:r>
              <a:rPr lang="ko-KR" altLang="en-US" smtClean="0"/>
              <a:t>데이터 영역</a:t>
            </a:r>
            <a:endParaRPr lang="en-US" altLang="ko-KR" smtClean="0"/>
          </a:p>
          <a:p>
            <a:r>
              <a:rPr lang="ko-KR" altLang="en-US" smtClean="0"/>
              <a:t>힙영역</a:t>
            </a:r>
            <a:endParaRPr lang="en-US" altLang="ko-KR" smtClean="0"/>
          </a:p>
          <a:p>
            <a:r>
              <a:rPr lang="ko-KR" altLang="en-US" smtClean="0"/>
              <a:t>스택영역</a:t>
            </a:r>
            <a:endParaRPr lang="en-US" altLang="ko-KR" smtClean="0"/>
          </a:p>
          <a:p>
            <a:endParaRPr lang="en-US" altLang="ko-KR" smtClean="0"/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프로세스가 실행할 코드와 매크로 상수가 기계어의 형태로 저장된 공간이다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컴파일 타임에 결정되고 중간에 코드를 바꿀 수 없게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Read-Only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지정돼있다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코드에서 선언한 전역변수 또는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static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변수 등등이 저장된 공간이다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전역변수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/static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값을 참조한 코드는 컴파일 하고 나면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영역의 주소값을 가르키도록 바뀐다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 중도에 전역변수가 변경 될 수도 있으니 이 영역은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Read-Write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지정돼있다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초기화 되지 않는 전역 변수는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BSS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영역에 할당된다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Stack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 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자료구조로 많이 알려진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Stack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프로세스의 메모리 공간을 관리하기 위한 알고리즘중 하나이다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영역은 함수 안에서 선언된 지역변수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매개변수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리턴값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돌아올 주소 등등이 저장되고 함수 호출시 기록하고 종료되면 제거한다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기록하고 종료하는 메커니즘은 자료구조에서 배운 후위선출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(LIFO)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방식을 따른다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컴파일 타임에 크기가 결정되기 때문에 무한히 할당 할 수 없다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재귀함수가 너무 깊게 호출되거나 함수가 지역변수를 너무 많이 가지고 있어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stack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영역을 초과하면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stack overflow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에러가 발생한다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Heap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프로그래머가 필요할 때마다 사용하는 메모리 영역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Code, Data, Stack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영역과는 다르게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Heap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런타임에 결정된다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프로그래머는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malloc, calloc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으로 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Heap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영역의 메모리를 사용할 수 있다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배열의 크기가 확실하지 않고 변동이 있을 때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Heap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영역을 활용해서 메모리를 할당한다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 사용하고 난 다음에는 반드시 해제를 해야 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안그러면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memory leak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발생한다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스택보다 할당할 수 있는 메모리 공간이 많다는 것이 장점이지만 포인터로 메모리 영역을 접근해야 하기 때문에 다른 자료구조에 비해서 데이터를 읽고 쓰는게 느리다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endParaRPr lang="en-US" altLang="ko-KR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225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mtClean="0"/>
              <a:t>이 프로세스 생성 과정에서 </a:t>
            </a:r>
            <a:r>
              <a:rPr lang="en-US" altLang="ko-KR" smtClean="0"/>
              <a:t>PCB </a:t>
            </a:r>
            <a:r>
              <a:rPr lang="ko-KR" altLang="en-US" smtClean="0"/>
              <a:t>블록도 만들어짐</a:t>
            </a:r>
            <a:r>
              <a:rPr lang="en-US" altLang="ko-KR" smtClean="0"/>
              <a:t>.</a:t>
            </a:r>
          </a:p>
          <a:p>
            <a:endParaRPr lang="en-US" altLang="ko-KR" smtClean="0"/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PCB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블록은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 제어 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블록으로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특정한 프로세스를 관리할 필요가 있는 정보를 포함하는 </a:t>
            </a:r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운영 체제 커널의 자료 구조이다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작업 제어 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(Task Control </a:t>
            </a:r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Block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줄여서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TCB)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또는 작업 구조라고도 한다</a:t>
            </a:r>
            <a:endParaRPr lang="en-US" altLang="ko-KR" smtClean="0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0317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mtClean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포인터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 번째 블록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 PCB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연결하여 대기 상태의 큐를 구현할 때 포인터를 사용한다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같은 입출력을 요구한 프로세스 끼리 모아둔다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.(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대기 큐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lang="en-US" altLang="ko-KR" smtClean="0"/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 상태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프로세스의 현재 상태로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생성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준비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완료 등 나타냄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 번호</a:t>
            </a:r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(PID)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운영체제 내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프로세스의 구분 기준이 되는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나타낸다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프로그램 카운터</a:t>
            </a:r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(PC)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 수행을 위한 다음 명령의 주소를 표시한다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레지스터</a:t>
            </a:r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(register)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실행상태에서 다른 상태로 전이되는 경우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레지스터 정보를 이곳에 저장시켜서 나중에 다시 실행상태로 전이될 때 복구 시켜 프로세스의 정확한 수행을 이어나간다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메모리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프로세스가 저장된 주소와 가상 메모리를 사용하는 경우에는 가상주소와 실제주소의 사상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(mapping)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정보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기준 레지스터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(base register)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경계 레지스터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(bound register)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등의 정보를 포함한다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7.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 우선순위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시스템에 의해 이용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스케줄링 시 어떤 작업을 선택할 것인가를 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결정</a:t>
            </a:r>
          </a:p>
          <a:p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기타</a:t>
            </a:r>
            <a:r>
              <a:rPr lang="en-US" altLang="ko-K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….. </a:t>
            </a:r>
            <a:r>
              <a:rPr lang="ko-KR" altLang="en-US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회계정보</a:t>
            </a:r>
            <a:endParaRPr lang="ko-KR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성능 측정과 순위에 대한 목적을 위한 정보이다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사용시간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프로세스의 시스템 존재 시간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메모리 사용량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보조기억장치 사용량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기타 시스템 프로그램의 사용 실태 등의 다양한 정보를 포함한다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537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프로세스 상태 </a:t>
            </a:r>
            <a:r>
              <a:rPr lang="en-US" altLang="ko-KR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= </a:t>
            </a:r>
            <a:r>
              <a:rPr lang="ko-KR" altLang="en-US" sz="12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프로그램의 일부 명령어가 메모리로 올라간 상태</a:t>
            </a:r>
            <a:endParaRPr lang="en-US" altLang="ko-KR" sz="12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스케줄러란 어떤 프로세스에게 자원을 할당할지를 결정하는 운영체제 커널의 모듈을 지칭합니다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생성상태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준비상태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미리 정의된 정책에 따라 스케줄러에 의해 호출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이때 메모리의 이용 가능성과 어떤 장치가 요구되는지를 검사한다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준비상태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실행상태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사전에 정의된 알고리즘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(FCFS, SJF, SRT, RR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따라 스케줄러에 의해 처리된다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과정을 디스패치라고 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실행상태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준비상태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할당시간의 만료나 우선순위 알고리즘을 택하고 있는 시스템에서 높은 우선순위의 프로세스가 오는 경우 스케줄러에 의해 처리된다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실행상태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대기상태</a:t>
            </a:r>
          </a:p>
          <a:p>
            <a:pPr lvl="1"/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READ, WRITE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또는 다른 입출력요구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페이지 교환을 요구하는 작업 같은 명령 등에 의하여 일어난다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작업은 상대적으로 오랜 시간이 걸리기 때문에 그동안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다른 프로세스에 할당하여 활용하기 위함이다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대기상태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준비상태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입출력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장치 관리자의 신호에 의해 일어난다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페이지 교환의 경우 페이지 인터럽트 핸들러가 메모리에 그 페이지가 있다는 신호를 보내게 되며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프로세스는 준비 큐에 놓이게 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실행상태 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종료상태</a:t>
            </a:r>
          </a:p>
          <a:p>
            <a:pPr lvl="1"/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프로세스를 성공적으로 끝마친 경우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혹은 운영체제가 에러 발생을 감지하고 프로세스를 강제로 종료시킨 경우에 스케줄러에 의해 실행된다</a:t>
            </a:r>
            <a:r>
              <a:rPr lang="en-US" altLang="ko-KR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674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913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mtClean="0"/>
              <a:t>프로세스 상태에서 봤었던 실행에서 대기 대기에서 준비로 다시 돌아가는 과정을 생각하면 이해가 되실 겁니다</a:t>
            </a:r>
            <a:r>
              <a:rPr lang="en-US" altLang="ko-KR" smtClean="0"/>
              <a:t>. 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76551-338D-4D58-BA6E-B8A24BD300C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1851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594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3042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501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11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667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108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35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94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096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340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246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55CA87-D1BE-45FB-AE6D-CA47936A13E6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CDCB4-BB9A-45C8-84ED-5CA409398A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2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 rot="5400000">
            <a:off x="8301749" y="3295651"/>
            <a:ext cx="6858000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37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-70322" y="-9323"/>
            <a:ext cx="11822348" cy="6858000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/>
          <p:cNvCxnSpPr/>
          <p:nvPr/>
        </p:nvCxnSpPr>
        <p:spPr>
          <a:xfrm>
            <a:off x="11867744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11900170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932596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340960" y="3087141"/>
            <a:ext cx="2055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스레드</a:t>
            </a:r>
            <a:endParaRPr lang="en-US" altLang="ko-KR" sz="48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2758" y="2127115"/>
            <a:ext cx="82101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프로그램 프로세스 프로세서</a:t>
            </a:r>
            <a:endParaRPr lang="en-US" altLang="ko-KR" sz="48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964987" y="2015650"/>
            <a:ext cx="8473521" cy="1044603"/>
          </a:xfrm>
          <a:prstGeom prst="rect">
            <a:avLst/>
          </a:prstGeom>
          <a:noFill/>
          <a:ln w="762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5062286" y="1871760"/>
            <a:ext cx="2583114" cy="2116580"/>
          </a:xfrm>
          <a:prstGeom prst="rect">
            <a:avLst/>
          </a:prstGeom>
          <a:noFill/>
          <a:ln w="762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168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62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멀티 프로세스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00181" y="266700"/>
            <a:ext cx="10334619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Context </a:t>
            </a:r>
            <a:r>
              <a:rPr lang="en-US" altLang="ko-KR" sz="4000" b="1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Switching</a:t>
            </a: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CPU는 한번에 하나의 프로세스만 실행 가능하다.</a:t>
            </a:r>
            <a:endParaRPr kumimoji="0" lang="en-US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CPU에서 여러 프로세스를 돌아가면서 작업을 처리하는 데 이 과정을 Context Switching라 한다.</a:t>
            </a:r>
            <a:endParaRPr kumimoji="0" lang="en-US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동작 중인 프로세스가 대기를 하면서 해당 프로세스의 상태(Context)를 보관하고, 대기하고 있던 다음 순서의 프로세스가 동작하면서 이전에 보관했던 프로세스의 상태를 복구하는 작업을 말한다.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4906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62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멀티 프로세스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00181" y="266700"/>
            <a:ext cx="103346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장점 </a:t>
            </a: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en-US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독</a:t>
            </a: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립된 구조로 안전성이 높은 장점이 있다.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458673" y="1729779"/>
            <a:ext cx="102761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프로세스 중 하나에 문제가 생겨도 다른 프로세스에 영향을 주지 않아, 작업속도가 느려지는 손해정도는 생기지만 정지되거나 하는 문제는 발생하지 </a:t>
            </a:r>
            <a:r>
              <a:rPr lang="ko-KR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않는다</a:t>
            </a:r>
            <a:r>
              <a:rPr lang="ko-KR" altLang="ko-KR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</a:t>
            </a:r>
            <a:endParaRPr lang="ko-KR" altLang="ko-KR" sz="40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480896" y="3854577"/>
            <a:ext cx="927465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여러개의 프로세스가 처리되어야 할 때 동일한 데이터를 사용하고, 이러한 데이터를 하나의 디스크에 두고 모든 프로세서(CPU)가 이를 공유하면 비용적으로 저렴하다.</a:t>
            </a:r>
            <a:endParaRPr lang="ko-KR" altLang="ko-KR" sz="40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9684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62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멀티 프로세스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00181" y="266700"/>
            <a:ext cx="10334619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문제점 </a:t>
            </a: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독립된 메모리 영역이기 때문에 작업량이 많을수록( Context Switching이 자주 일어나서 주소 공간의 공유가 잦을 경우) 오버헤드가 발생하여 성능저하가 발생 할 수 있다.</a:t>
            </a:r>
            <a:endParaRPr kumimoji="0" lang="en-US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Context Switching 과정에서 캐시 메모리 초기화 등 무거운 작업이 진행되고 시간이 소모되는 등 오버헤드가 발생한다.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5859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62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스레드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17651" y="1333500"/>
            <a:ext cx="1033461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스레드는 프로세스 내에서의 다중처리를 위하여 제안된 개념으로 실행 단위를 프로세스에서 한 단계 낮추어 규정한 것이다</a:t>
            </a:r>
            <a:r>
              <a:rPr lang="en-US" altLang="ko-KR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 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40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운영체제는 하나의 프로세스에서 여러 개의 쓰레드가 수행될 수 있도록 한다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 </a:t>
            </a:r>
            <a:endParaRPr lang="en-US" altLang="ko-KR" sz="40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4000" b="0" i="0" u="none" strike="noStrike" cap="none" normalizeH="0" baseline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4000" b="0" i="0" u="none" strike="noStrike" cap="none" normalizeH="0" baseline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0095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62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멀티 스레드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8194" name="Picture 2" descr="multi threa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16" y="1185862"/>
            <a:ext cx="10215560" cy="424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3266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62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멀티 스레드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00181" y="266700"/>
            <a:ext cx="10334619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장점 </a:t>
            </a:r>
            <a:endParaRPr lang="en-US" altLang="ko-KR" sz="40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en-US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시스템 자원소모 감소</a:t>
            </a:r>
            <a:r>
              <a:rPr kumimoji="0" lang="en-US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(</a:t>
            </a:r>
            <a:r>
              <a:rPr kumimoji="0" lang="ko-KR" altLang="en-US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자원의 효율성 증대</a:t>
            </a:r>
            <a:r>
              <a:rPr kumimoji="0" lang="en-US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)</a:t>
            </a:r>
          </a:p>
          <a:p>
            <a:pPr lv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시스템 처리율 향상</a:t>
            </a:r>
            <a:r>
              <a:rPr lang="en-US" altLang="ko-KR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(</a:t>
            </a:r>
            <a:r>
              <a:rPr lang="ko-KR" altLang="en-US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처리비용 감소</a:t>
            </a:r>
            <a:r>
              <a:rPr lang="en-US" altLang="ko-KR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)</a:t>
            </a:r>
          </a:p>
          <a:p>
            <a:pPr lv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en-US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간단한 통신방법으로 프로그램 응답시간 단축</a:t>
            </a: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756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62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멀티 스레드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00181" y="266700"/>
            <a:ext cx="10334619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문제점 </a:t>
            </a: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자원을 공유하기에 동기화 문제가 발생할 수 있다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 </a:t>
            </a:r>
            <a:endParaRPr lang="en-US" altLang="ko-KR" sz="40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r>
              <a:rPr lang="en-US" altLang="ko-KR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	(</a:t>
            </a: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병목현상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, </a:t>
            </a: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데드락 등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주의 깊은 설계가 필요하고 디버깅이 어렵다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 </a:t>
            </a:r>
            <a:endParaRPr lang="en-US" altLang="ko-KR" sz="40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r>
              <a:rPr lang="en-US" altLang="ko-KR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	(</a:t>
            </a: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불필요 부분까지 동기화하면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, </a:t>
            </a: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대기시간으로 </a:t>
            </a: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인해 </a:t>
            </a:r>
            <a:r>
              <a:rPr lang="en-US" altLang="ko-KR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	</a:t>
            </a:r>
            <a:r>
              <a:rPr lang="ko-KR" altLang="en-US" sz="40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성능저하 </a:t>
            </a: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발생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하나의 스레드에 문제가 생기면 전체 프로세스가 영향을 받는다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단일 프로세스 시스템의 경우 효과를 기대하기 어렵다</a:t>
            </a:r>
            <a:r>
              <a:rPr lang="en-US" altLang="ko-KR" sz="4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</a:t>
            </a:r>
          </a:p>
          <a:p>
            <a:pPr marL="571500" lvl="0" indent="-571500" eaLnBrk="0" fontAlgn="base" latinLnBrk="0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843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62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??????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00181" y="266700"/>
            <a:ext cx="10334619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4000" b="1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멀티 스레드 </a:t>
            </a:r>
            <a:r>
              <a:rPr lang="en-US" altLang="ko-KR" sz="4000" b="1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vs </a:t>
            </a:r>
            <a:r>
              <a:rPr lang="ko-KR" altLang="en-US" sz="4000" b="1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멀티 </a:t>
            </a:r>
            <a:r>
              <a:rPr lang="ko-KR" altLang="en-US" sz="4000" b="1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프로세스</a:t>
            </a: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멀티 스레드는 멀티 프로세스보다 적은 메모리 공간을 차지하고 Context Switching이 빠른 장점이 있지만, 동기화 문제와 하나의 스레드 장애로 전체 스레드가 종료 될 위험을 갖고 있다.</a:t>
            </a:r>
            <a:endParaRPr lang="en-US" altLang="ko-KR" sz="40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ko-KR" altLang="ko-KR" sz="36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멀티 프로세스는 하나의 프로세스가 죽더라도 다른 프로세스에 영향을 주지 않아 안정성이 높지만, 멀티 스레드보다 많은 메모리공간과 CPU 시간을 차지하는 단점이 있다.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marL="571500" lvl="0" indent="-571500" eaLnBrk="0" fontAlgn="base" latinLnBrk="0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618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30480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프로그램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0475" y="3004178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실행할 수 있는 파일</a:t>
            </a:r>
            <a:endParaRPr lang="ko-KR" altLang="en-US" sz="48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8929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30480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프로세스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66549" y="2458078"/>
            <a:ext cx="838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프로그램을 실행하여</a:t>
            </a:r>
            <a:r>
              <a:rPr lang="en-US" altLang="ko-KR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, </a:t>
            </a:r>
            <a:r>
              <a:rPr lang="ko-KR" altLang="en-US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프로그램이 </a:t>
            </a:r>
            <a:endParaRPr lang="en-US" altLang="ko-KR" sz="48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r>
              <a:rPr lang="ko-KR" altLang="en-US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돌아가고 있는 상태</a:t>
            </a:r>
            <a:endParaRPr lang="en-US" altLang="ko-KR" sz="48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endParaRPr lang="en-US" altLang="ko-KR" sz="48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6082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30480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프로세서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77126" y="1790700"/>
            <a:ext cx="965421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프로그램이 동작하게끔 해주는 하드웨어</a:t>
            </a:r>
            <a:endParaRPr lang="en-US" altLang="ko-KR" sz="48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endParaRPr lang="en-US" altLang="ko-KR" sz="48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r>
              <a:rPr lang="en-US" altLang="ko-KR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CPU ( Central Processing Unit</a:t>
            </a:r>
          </a:p>
          <a:p>
            <a:r>
              <a:rPr lang="en-US" altLang="ko-KR" sz="48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	</a:t>
            </a:r>
            <a:r>
              <a:rPr lang="en-US" altLang="ko-KR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	: </a:t>
            </a:r>
            <a:r>
              <a:rPr lang="ko-KR" altLang="en-US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중앙처리장치 </a:t>
            </a:r>
            <a:r>
              <a:rPr lang="en-US" altLang="ko-KR" sz="48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)</a:t>
            </a:r>
          </a:p>
          <a:p>
            <a:endParaRPr lang="ko-KR" altLang="en-US" sz="48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9678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30480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프로세스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609850" y="1276350"/>
            <a:ext cx="3486150" cy="40386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2057400" y="1276350"/>
            <a:ext cx="58674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2057400" y="2105227"/>
            <a:ext cx="58674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2057400" y="2981527"/>
            <a:ext cx="58674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2057400" y="5305627"/>
            <a:ext cx="58674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629400" y="1462386"/>
            <a:ext cx="4957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Code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영역 </a:t>
            </a:r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: 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실행 명령을 포함하는 코드들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29400" y="2303728"/>
            <a:ext cx="4957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Data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영역 </a:t>
            </a:r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: Static 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변수 혹은 </a:t>
            </a:r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Global 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변수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629400" y="3144512"/>
            <a:ext cx="53031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Heap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영역 </a:t>
            </a:r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:</a:t>
            </a:r>
            <a:r>
              <a:rPr lang="ko-KR" altLang="en-US" sz="24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 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동적 메모리 영역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29400" y="4680978"/>
            <a:ext cx="5143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Stack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영역 </a:t>
            </a:r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: 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232127" y="1464089"/>
            <a:ext cx="2361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명령어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232127" y="2317203"/>
            <a:ext cx="2361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전역변수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32127" y="3208398"/>
            <a:ext cx="2361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프로그래머 할당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232127" y="4360644"/>
            <a:ext cx="23610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지역변수</a:t>
            </a:r>
            <a:endParaRPr lang="en-US" altLang="ko-KR" sz="24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algn="ctr"/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전달인자 정보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 flipV="1">
            <a:off x="2228850" y="3670063"/>
            <a:ext cx="690581" cy="690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 flipV="1">
            <a:off x="3199702" y="3670063"/>
            <a:ext cx="690581" cy="690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2932805" y="3670062"/>
            <a:ext cx="267245" cy="665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 flipV="1">
            <a:off x="4148817" y="3670062"/>
            <a:ext cx="690581" cy="690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 flipV="1">
            <a:off x="5119669" y="3670062"/>
            <a:ext cx="690581" cy="690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>
            <a:off x="4852772" y="3670061"/>
            <a:ext cx="267245" cy="665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3878007" y="3687625"/>
            <a:ext cx="267245" cy="665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 flipV="1">
            <a:off x="6092821" y="3687626"/>
            <a:ext cx="690581" cy="690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5825924" y="3687625"/>
            <a:ext cx="267245" cy="665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 flipV="1">
            <a:off x="7041936" y="3687625"/>
            <a:ext cx="690581" cy="690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6771126" y="3705188"/>
            <a:ext cx="267245" cy="665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150562" y="4531869"/>
            <a:ext cx="53031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지역변수</a:t>
            </a:r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, 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매개변수</a:t>
            </a:r>
            <a:r>
              <a:rPr lang="en-US" altLang="ko-KR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, </a:t>
            </a:r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반환 값</a:t>
            </a:r>
            <a:endParaRPr lang="en-US" altLang="ko-KR" sz="2400" smtClean="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등등 일시적인 데이터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2876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30480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프로세스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1206229" y="3429000"/>
            <a:ext cx="4191000" cy="2667000"/>
            <a:chOff x="2057400" y="2514600"/>
            <a:chExt cx="6933090" cy="4038600"/>
          </a:xfrm>
        </p:grpSpPr>
        <p:sp>
          <p:nvSpPr>
            <p:cNvPr id="2" name="직사각형 1"/>
            <p:cNvSpPr/>
            <p:nvPr/>
          </p:nvSpPr>
          <p:spPr>
            <a:xfrm>
              <a:off x="2609850" y="2514600"/>
              <a:ext cx="3486150" cy="4038600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2057400" y="2514600"/>
              <a:ext cx="586740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2057400" y="3343477"/>
              <a:ext cx="586740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2057400" y="4219777"/>
              <a:ext cx="586740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2057400" y="6543877"/>
              <a:ext cx="586740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629400" y="2700636"/>
              <a:ext cx="2361090" cy="466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Code</a:t>
              </a:r>
              <a:r>
                <a:rPr lang="ko-KR" altLang="en-US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영역</a:t>
              </a:r>
              <a:endParaRPr lang="ko-KR" altLang="en-US" sz="1400">
                <a:latin typeface="서울남산 장체B" panose="02020603020101020101" pitchFamily="18" charset="-127"/>
                <a:ea typeface="서울남산 장체B" panose="02020603020101020101" pitchFamily="18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629400" y="3541978"/>
              <a:ext cx="2361090" cy="466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Data</a:t>
              </a:r>
              <a:r>
                <a:rPr lang="ko-KR" altLang="en-US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영역</a:t>
              </a:r>
              <a:endParaRPr lang="ko-KR" altLang="en-US" sz="1400">
                <a:latin typeface="서울남산 장체B" panose="02020603020101020101" pitchFamily="18" charset="-127"/>
                <a:ea typeface="서울남산 장체B" panose="02020603020101020101" pitchFamily="18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629400" y="4382762"/>
              <a:ext cx="2361090" cy="466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Heap</a:t>
              </a:r>
              <a:r>
                <a:rPr lang="ko-KR" altLang="en-US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영역</a:t>
              </a:r>
              <a:endParaRPr lang="ko-KR" altLang="en-US" sz="1400">
                <a:latin typeface="서울남산 장체B" panose="02020603020101020101" pitchFamily="18" charset="-127"/>
                <a:ea typeface="서울남산 장체B" panose="02020603020101020101" pitchFamily="18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29400" y="5919228"/>
              <a:ext cx="2361090" cy="466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Stack</a:t>
              </a:r>
              <a:r>
                <a:rPr lang="ko-KR" altLang="en-US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영역</a:t>
              </a:r>
              <a:endParaRPr lang="ko-KR" altLang="en-US" sz="1400">
                <a:latin typeface="서울남산 장체B" panose="02020603020101020101" pitchFamily="18" charset="-127"/>
                <a:ea typeface="서울남산 장체B" panose="02020603020101020101" pitchFamily="18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232128" y="2702340"/>
              <a:ext cx="2361090" cy="466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명령어</a:t>
              </a:r>
              <a:endParaRPr lang="ko-KR" altLang="en-US" sz="1400">
                <a:latin typeface="서울남산 장체B" panose="02020603020101020101" pitchFamily="18" charset="-127"/>
                <a:ea typeface="서울남산 장체B" panose="02020603020101020101" pitchFamily="18" charset="-127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232128" y="3555453"/>
              <a:ext cx="2361090" cy="466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전역변수</a:t>
              </a:r>
              <a:endParaRPr lang="ko-KR" altLang="en-US" sz="1400">
                <a:latin typeface="서울남산 장체B" panose="02020603020101020101" pitchFamily="18" charset="-127"/>
                <a:ea typeface="서울남산 장체B" panose="02020603020101020101" pitchFamily="18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232128" y="4446648"/>
              <a:ext cx="2361090" cy="4660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프로그래머 할당</a:t>
              </a:r>
              <a:endParaRPr lang="ko-KR" altLang="en-US" sz="1400">
                <a:latin typeface="서울남산 장체B" panose="02020603020101020101" pitchFamily="18" charset="-127"/>
                <a:ea typeface="서울남산 장체B" panose="02020603020101020101" pitchFamily="18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232128" y="5598894"/>
              <a:ext cx="2361090" cy="7923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지역변수</a:t>
              </a:r>
              <a:endParaRPr lang="en-US" altLang="ko-KR" sz="1400" smtClean="0">
                <a:latin typeface="서울남산 장체B" panose="02020603020101020101" pitchFamily="18" charset="-127"/>
                <a:ea typeface="서울남산 장체B" panose="02020603020101020101" pitchFamily="18" charset="-127"/>
              </a:endParaRPr>
            </a:p>
            <a:p>
              <a:pPr algn="ctr"/>
              <a:r>
                <a:rPr lang="ko-KR" altLang="en-US" sz="1400" smtClean="0">
                  <a:latin typeface="서울남산 장체B" panose="02020603020101020101" pitchFamily="18" charset="-127"/>
                  <a:ea typeface="서울남산 장체B" panose="02020603020101020101" pitchFamily="18" charset="-127"/>
                </a:rPr>
                <a:t>전달인자 정보</a:t>
              </a:r>
              <a:endParaRPr lang="ko-KR" altLang="en-US" sz="1400">
                <a:latin typeface="서울남산 장체B" panose="02020603020101020101" pitchFamily="18" charset="-127"/>
                <a:ea typeface="서울남산 장체B" panose="02020603020101020101" pitchFamily="18" charset="-127"/>
              </a:endParaRPr>
            </a:p>
          </p:txBody>
        </p:sp>
        <p:cxnSp>
          <p:nvCxnSpPr>
            <p:cNvPr id="31" name="직선 연결선 30"/>
            <p:cNvCxnSpPr/>
            <p:nvPr/>
          </p:nvCxnSpPr>
          <p:spPr>
            <a:xfrm flipV="1">
              <a:off x="2228850" y="4908313"/>
              <a:ext cx="690581" cy="690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 flipV="1">
              <a:off x="3199702" y="4908313"/>
              <a:ext cx="690581" cy="690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2932805" y="4908312"/>
              <a:ext cx="267245" cy="6656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>
            <a:xfrm flipV="1">
              <a:off x="4148817" y="4908312"/>
              <a:ext cx="690581" cy="690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 flipV="1">
              <a:off x="5119669" y="4908312"/>
              <a:ext cx="690581" cy="690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/>
            <p:cNvCxnSpPr/>
            <p:nvPr/>
          </p:nvCxnSpPr>
          <p:spPr>
            <a:xfrm>
              <a:off x="4852772" y="4908311"/>
              <a:ext cx="267245" cy="6656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/>
            <p:cNvCxnSpPr/>
            <p:nvPr/>
          </p:nvCxnSpPr>
          <p:spPr>
            <a:xfrm>
              <a:off x="3878007" y="4925875"/>
              <a:ext cx="267245" cy="6656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/>
            <p:nvPr/>
          </p:nvCxnSpPr>
          <p:spPr>
            <a:xfrm flipV="1">
              <a:off x="6092821" y="4925876"/>
              <a:ext cx="690581" cy="690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>
              <a:off x="5825924" y="4925875"/>
              <a:ext cx="267245" cy="6656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 flipV="1">
              <a:off x="7041936" y="4925875"/>
              <a:ext cx="690581" cy="690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>
              <a:off x="6771126" y="4943438"/>
              <a:ext cx="267245" cy="6656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직사각형 44"/>
          <p:cNvSpPr/>
          <p:nvPr/>
        </p:nvSpPr>
        <p:spPr>
          <a:xfrm>
            <a:off x="4860432" y="330706"/>
            <a:ext cx="3041544" cy="10710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5034807" y="693857"/>
            <a:ext cx="1703611" cy="47411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4879482" y="2025072"/>
            <a:ext cx="3041544" cy="10710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5051019" y="2512701"/>
            <a:ext cx="1703611" cy="47411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6683830" y="316279"/>
            <a:ext cx="1516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메모리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101314" y="693857"/>
            <a:ext cx="1516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프로세스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444017" y="1984451"/>
            <a:ext cx="1516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하드디스크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120143" y="2503377"/>
            <a:ext cx="1516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프로그램</a:t>
            </a:r>
            <a:endParaRPr lang="ko-KR" altLang="en-US" sz="24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cxnSp>
        <p:nvCxnSpPr>
          <p:cNvPr id="56" name="직선 화살표 연결선 55"/>
          <p:cNvCxnSpPr>
            <a:stCxn id="48" idx="0"/>
            <a:endCxn id="46" idx="2"/>
          </p:cNvCxnSpPr>
          <p:nvPr/>
        </p:nvCxnSpPr>
        <p:spPr>
          <a:xfrm flipH="1" flipV="1">
            <a:off x="5886613" y="1167969"/>
            <a:ext cx="16212" cy="1344732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OS] 프로세스 PCB와 문맥교환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4537" y="2734209"/>
            <a:ext cx="2350984" cy="353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657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30480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프로세스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1026" name="Picture 2" descr="OS] 프로세스 PCB와 문맥교환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800" y="346015"/>
            <a:ext cx="4102099" cy="616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772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435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프로세스 상태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2052" name="Picture 4" descr="프로세스 설명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759" y="929270"/>
            <a:ext cx="9403675" cy="469466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504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2818"/>
            <a:ext cx="12062298" cy="6653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`</a:t>
            </a:r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1965021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997447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2029873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2062298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 rot="5400000">
            <a:off x="-2318700" y="3290989"/>
            <a:ext cx="6663042" cy="26670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 rot="5400000" flipV="1">
            <a:off x="-1996535" y="3235528"/>
            <a:ext cx="6656895" cy="3714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chemeClr val="accent3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139825" y="92818"/>
            <a:ext cx="0" cy="6653719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18" y="266700"/>
            <a:ext cx="923330" cy="51625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800" spc="600" smtClean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멀티 프로세스</a:t>
            </a:r>
            <a:endParaRPr lang="en-US" altLang="ko-KR" sz="4800" spc="600" smtClean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24192" y="1294716"/>
            <a:ext cx="976008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두개 이상 다수의 프로세서(CPU)가 협력적으로 하나 이상의 작업(Task)을 동시에 처리하는 것이다. (병렬처리)</a:t>
            </a:r>
            <a:endParaRPr kumimoji="0" lang="en-US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ko-KR" altLang="ko-KR" sz="4000" b="0" i="0" u="none" strike="noStrike" cap="none" normalizeH="0" baseline="0" smtClean="0">
                <a:ln>
                  <a:noFill/>
                </a:ln>
                <a:effectLst/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각 프로세스 간 메모리 구분이 필요하거나 독립된 주소 공간을 가져야 할 경우 사용한다.</a:t>
            </a:r>
            <a:endParaRPr kumimoji="0" lang="ko-KR" altLang="ko-KR" sz="4000" b="0" i="0" u="none" strike="noStrike" cap="none" normalizeH="0" baseline="0" smtClean="0">
              <a:ln>
                <a:noFill/>
              </a:ln>
              <a:effectLst/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3321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</TotalTime>
  <Words>1528</Words>
  <Application>Microsoft Office PowerPoint</Application>
  <PresentationFormat>와이드스크린</PresentationFormat>
  <Paragraphs>233</Paragraphs>
  <Slides>17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맑은 고딕</vt:lpstr>
      <vt:lpstr>Arial</vt:lpstr>
      <vt:lpstr>서울남산 장체B</vt:lpstr>
      <vt:lpstr>휴먼둥근헤드라인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20</cp:revision>
  <dcterms:created xsi:type="dcterms:W3CDTF">2021-11-02T12:08:19Z</dcterms:created>
  <dcterms:modified xsi:type="dcterms:W3CDTF">2021-11-02T16:40:47Z</dcterms:modified>
</cp:coreProperties>
</file>

<file path=docProps/thumbnail.jpeg>
</file>